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edbcb4f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edbcb4f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bf0940d093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bf0940d093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bec9e6ba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bec9e6ba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bec9e6ba6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bec9e6ba6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024bf36f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c024bf36f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024bf36f4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024bf36f4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024bf36f4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c024bf36f4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79a9f6a6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9a9f6a6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79a9f6a6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9a9f6a6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edbcb4f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edbcb4f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00313492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00313492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bf0940d093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bf0940d093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f0940d093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f0940d093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c00313492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c00313492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c00313492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c00313492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79a9f6a6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9a9f6a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f0940d09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f0940d09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bf0940d093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bf0940d093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edbcb4fb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edbcb4fb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pic>
        <p:nvPicPr>
          <p:cNvPr descr="offset_comp_406605.jpg" id="135" name="Google Shape;135;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36" name="Google Shape;136;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37" name="Google Shape;137;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8" name="Google Shape;138;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39" name="Google Shape;13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grpSp>
        <p:nvGrpSpPr>
          <p:cNvPr id="143" name="Google Shape;143;p15"/>
          <p:cNvGrpSpPr/>
          <p:nvPr/>
        </p:nvGrpSpPr>
        <p:grpSpPr>
          <a:xfrm>
            <a:off x="4406400" y="0"/>
            <a:ext cx="4737600" cy="5143065"/>
            <a:chOff x="4406400" y="0"/>
            <a:chExt cx="4737600" cy="5143065"/>
          </a:xfrm>
        </p:grpSpPr>
        <p:sp>
          <p:nvSpPr>
            <p:cNvPr id="144" name="Google Shape;144;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68" name="Shape 168"/>
        <p:cNvGrpSpPr/>
        <p:nvPr/>
      </p:nvGrpSpPr>
      <p:grpSpPr>
        <a:xfrm>
          <a:off x="0" y="0"/>
          <a:ext cx="0" cy="0"/>
          <a:chOff x="0" y="0"/>
          <a:chExt cx="0" cy="0"/>
        </a:xfrm>
      </p:grpSpPr>
      <p:grpSp>
        <p:nvGrpSpPr>
          <p:cNvPr id="169" name="Google Shape;169;p16"/>
          <p:cNvGrpSpPr/>
          <p:nvPr/>
        </p:nvGrpSpPr>
        <p:grpSpPr>
          <a:xfrm>
            <a:off x="4406400" y="0"/>
            <a:ext cx="4737600" cy="5143065"/>
            <a:chOff x="4406400" y="0"/>
            <a:chExt cx="4737600" cy="5143065"/>
          </a:xfrm>
        </p:grpSpPr>
        <p:sp>
          <p:nvSpPr>
            <p:cNvPr id="170" name="Google Shape;170;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1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7"/>
          <p:cNvGrpSpPr/>
          <p:nvPr/>
        </p:nvGrpSpPr>
        <p:grpSpPr>
          <a:xfrm>
            <a:off x="0" y="381001"/>
            <a:ext cx="1037850" cy="1016287"/>
            <a:chOff x="0" y="381001"/>
            <a:chExt cx="1037850" cy="1016287"/>
          </a:xfrm>
        </p:grpSpPr>
        <p:sp>
          <p:nvSpPr>
            <p:cNvPr id="196" name="Google Shape;196;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9" name="Google Shape;199;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0" name="Google Shape;2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201" name="Shape 201"/>
        <p:cNvGrpSpPr/>
        <p:nvPr/>
      </p:nvGrpSpPr>
      <p:grpSpPr>
        <a:xfrm>
          <a:off x="0" y="0"/>
          <a:ext cx="0" cy="0"/>
          <a:chOff x="0" y="0"/>
          <a:chExt cx="0" cy="0"/>
        </a:xfrm>
      </p:grpSpPr>
      <p:sp>
        <p:nvSpPr>
          <p:cNvPr id="202" name="Google Shape;202;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3" name="Google Shape;203;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205" name="Google Shape;205;p1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8"/>
          <p:cNvGrpSpPr/>
          <p:nvPr/>
        </p:nvGrpSpPr>
        <p:grpSpPr>
          <a:xfrm>
            <a:off x="0" y="381001"/>
            <a:ext cx="1037850" cy="1016287"/>
            <a:chOff x="0" y="381001"/>
            <a:chExt cx="1037850" cy="1016287"/>
          </a:xfrm>
        </p:grpSpPr>
        <p:sp>
          <p:nvSpPr>
            <p:cNvPr id="210" name="Google Shape;210;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13" name="Google Shape;21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214" name="Shape 214"/>
        <p:cNvGrpSpPr/>
        <p:nvPr/>
      </p:nvGrpSpPr>
      <p:grpSpPr>
        <a:xfrm>
          <a:off x="0" y="0"/>
          <a:ext cx="0" cy="0"/>
          <a:chOff x="0" y="0"/>
          <a:chExt cx="0" cy="0"/>
        </a:xfrm>
      </p:grpSpPr>
      <p:sp>
        <p:nvSpPr>
          <p:cNvPr id="215" name="Google Shape;215;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6" name="Google Shape;216;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9"/>
          <p:cNvGrpSpPr/>
          <p:nvPr/>
        </p:nvGrpSpPr>
        <p:grpSpPr>
          <a:xfrm>
            <a:off x="0" y="381001"/>
            <a:ext cx="1037850" cy="1016287"/>
            <a:chOff x="0" y="381001"/>
            <a:chExt cx="1037850" cy="1016287"/>
          </a:xfrm>
        </p:grpSpPr>
        <p:sp>
          <p:nvSpPr>
            <p:cNvPr id="222" name="Google Shape;222;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25" name="Google Shape;22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7" name="Shape 227"/>
        <p:cNvGrpSpPr/>
        <p:nvPr/>
      </p:nvGrpSpPr>
      <p:grpSpPr>
        <a:xfrm>
          <a:off x="0" y="0"/>
          <a:ext cx="0" cy="0"/>
          <a:chOff x="0" y="0"/>
          <a:chExt cx="0" cy="0"/>
        </a:xfrm>
      </p:grpSpPr>
      <p:sp>
        <p:nvSpPr>
          <p:cNvPr id="228" name="Google Shape;228;p2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0"/>
          <p:cNvGrpSpPr/>
          <p:nvPr/>
        </p:nvGrpSpPr>
        <p:grpSpPr>
          <a:xfrm>
            <a:off x="0" y="381001"/>
            <a:ext cx="1037850" cy="1016287"/>
            <a:chOff x="0" y="381001"/>
            <a:chExt cx="1037850" cy="1016287"/>
          </a:xfrm>
        </p:grpSpPr>
        <p:sp>
          <p:nvSpPr>
            <p:cNvPr id="233" name="Google Shape;233;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6" name="Google Shape;236;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7" name="Google Shape;237;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8" name="Google Shape;2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9" name="Shape 239"/>
        <p:cNvGrpSpPr/>
        <p:nvPr/>
      </p:nvGrpSpPr>
      <p:grpSpPr>
        <a:xfrm>
          <a:off x="0" y="0"/>
          <a:ext cx="0" cy="0"/>
          <a:chOff x="0" y="0"/>
          <a:chExt cx="0" cy="0"/>
        </a:xfrm>
      </p:grpSpPr>
      <p:sp>
        <p:nvSpPr>
          <p:cNvPr id="240" name="Google Shape;240;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1"/>
          <p:cNvGrpSpPr/>
          <p:nvPr/>
        </p:nvGrpSpPr>
        <p:grpSpPr>
          <a:xfrm>
            <a:off x="0" y="381001"/>
            <a:ext cx="1037850" cy="1016287"/>
            <a:chOff x="0" y="381001"/>
            <a:chExt cx="1037850" cy="1016287"/>
          </a:xfrm>
        </p:grpSpPr>
        <p:sp>
          <p:nvSpPr>
            <p:cNvPr id="245" name="Google Shape;245;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9" name="Shape 249"/>
        <p:cNvGrpSpPr/>
        <p:nvPr/>
      </p:nvGrpSpPr>
      <p:grpSpPr>
        <a:xfrm>
          <a:off x="0" y="0"/>
          <a:ext cx="0" cy="0"/>
          <a:chOff x="0" y="0"/>
          <a:chExt cx="0" cy="0"/>
        </a:xfrm>
      </p:grpSpPr>
      <p:sp>
        <p:nvSpPr>
          <p:cNvPr id="250" name="Google Shape;250;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2"/>
          <p:cNvGrpSpPr/>
          <p:nvPr/>
        </p:nvGrpSpPr>
        <p:grpSpPr>
          <a:xfrm>
            <a:off x="0" y="381001"/>
            <a:ext cx="1037850" cy="1016287"/>
            <a:chOff x="0" y="381001"/>
            <a:chExt cx="1037850" cy="1016287"/>
          </a:xfrm>
        </p:grpSpPr>
        <p:sp>
          <p:nvSpPr>
            <p:cNvPr id="255" name="Google Shape;255;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8" name="Google Shape;258;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9" name="Google Shape;25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0" name="Shape 260"/>
        <p:cNvGrpSpPr/>
        <p:nvPr/>
      </p:nvGrpSpPr>
      <p:grpSpPr>
        <a:xfrm>
          <a:off x="0" y="0"/>
          <a:ext cx="0" cy="0"/>
          <a:chOff x="0" y="0"/>
          <a:chExt cx="0" cy="0"/>
        </a:xfrm>
      </p:grpSpPr>
      <p:sp>
        <p:nvSpPr>
          <p:cNvPr id="261" name="Google Shape;261;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3"/>
          <p:cNvGrpSpPr/>
          <p:nvPr/>
        </p:nvGrpSpPr>
        <p:grpSpPr>
          <a:xfrm>
            <a:off x="4406400" y="0"/>
            <a:ext cx="4737600" cy="5143500"/>
            <a:chOff x="4406400" y="0"/>
            <a:chExt cx="4737600" cy="5143500"/>
          </a:xfrm>
        </p:grpSpPr>
        <p:sp>
          <p:nvSpPr>
            <p:cNvPr id="266" name="Google Shape;266;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6" name="Shape 286"/>
        <p:cNvGrpSpPr/>
        <p:nvPr/>
      </p:nvGrpSpPr>
      <p:grpSpPr>
        <a:xfrm>
          <a:off x="0" y="0"/>
          <a:ext cx="0" cy="0"/>
          <a:chOff x="0" y="0"/>
          <a:chExt cx="0" cy="0"/>
        </a:xfrm>
      </p:grpSpPr>
      <p:sp>
        <p:nvSpPr>
          <p:cNvPr id="287" name="Google Shape;287;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24"/>
          <p:cNvGrpSpPr/>
          <p:nvPr/>
        </p:nvGrpSpPr>
        <p:grpSpPr>
          <a:xfrm>
            <a:off x="0" y="381001"/>
            <a:ext cx="1037850" cy="1016287"/>
            <a:chOff x="0" y="381001"/>
            <a:chExt cx="1037850" cy="1016287"/>
          </a:xfrm>
        </p:grpSpPr>
        <p:sp>
          <p:nvSpPr>
            <p:cNvPr id="292" name="Google Shape;292;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5" name="Google Shape;295;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96" name="Google Shape;296;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97" name="Google Shape;29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8" name="Shape 298"/>
        <p:cNvGrpSpPr/>
        <p:nvPr/>
      </p:nvGrpSpPr>
      <p:grpSpPr>
        <a:xfrm>
          <a:off x="0" y="0"/>
          <a:ext cx="0" cy="0"/>
          <a:chOff x="0" y="0"/>
          <a:chExt cx="0" cy="0"/>
        </a:xfrm>
      </p:grpSpPr>
      <p:grpSp>
        <p:nvGrpSpPr>
          <p:cNvPr id="299" name="Google Shape;299;p25"/>
          <p:cNvGrpSpPr/>
          <p:nvPr/>
        </p:nvGrpSpPr>
        <p:grpSpPr>
          <a:xfrm>
            <a:off x="0" y="4128572"/>
            <a:ext cx="698925" cy="684657"/>
            <a:chOff x="0" y="3785672"/>
            <a:chExt cx="698925" cy="684657"/>
          </a:xfrm>
        </p:grpSpPr>
        <p:sp>
          <p:nvSpPr>
            <p:cNvPr id="300" name="Google Shape;300;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303" name="Google Shape;30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8" name="Shape 308"/>
        <p:cNvGrpSpPr/>
        <p:nvPr/>
      </p:nvGrpSpPr>
      <p:grpSpPr>
        <a:xfrm>
          <a:off x="0" y="0"/>
          <a:ext cx="0" cy="0"/>
          <a:chOff x="0" y="0"/>
          <a:chExt cx="0" cy="0"/>
        </a:xfrm>
      </p:grpSpPr>
      <p:grpSp>
        <p:nvGrpSpPr>
          <p:cNvPr id="309" name="Google Shape;309;p26"/>
          <p:cNvGrpSpPr/>
          <p:nvPr/>
        </p:nvGrpSpPr>
        <p:grpSpPr>
          <a:xfrm>
            <a:off x="4406400" y="0"/>
            <a:ext cx="4737600" cy="5143065"/>
            <a:chOff x="4406400" y="0"/>
            <a:chExt cx="4737600" cy="5143065"/>
          </a:xfrm>
        </p:grpSpPr>
        <p:sp>
          <p:nvSpPr>
            <p:cNvPr id="310" name="Google Shape;310;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29" name="Google Shape;329;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30" name="Google Shape;33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5" name="Shape 335"/>
        <p:cNvGrpSpPr/>
        <p:nvPr/>
      </p:nvGrpSpPr>
      <p:grpSpPr>
        <a:xfrm>
          <a:off x="0" y="0"/>
          <a:ext cx="0" cy="0"/>
          <a:chOff x="0" y="0"/>
          <a:chExt cx="0" cy="0"/>
        </a:xfrm>
      </p:grpSpPr>
      <p:sp>
        <p:nvSpPr>
          <p:cNvPr id="336" name="Google Shape;33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337" name="Shape 337"/>
        <p:cNvGrpSpPr/>
        <p:nvPr/>
      </p:nvGrpSpPr>
      <p:grpSpPr>
        <a:xfrm>
          <a:off x="0" y="0"/>
          <a:ext cx="0" cy="0"/>
          <a:chOff x="0" y="0"/>
          <a:chExt cx="0" cy="0"/>
        </a:xfrm>
      </p:grpSpPr>
      <p:pic>
        <p:nvPicPr>
          <p:cNvPr descr="offset_comp_343059.jpg" id="338" name="Google Shape;338;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339" name="Google Shape;33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0" name="Google Shape;340;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341" name="Google Shape;34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2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8"/>
          <p:cNvGrpSpPr/>
          <p:nvPr/>
        </p:nvGrpSpPr>
        <p:grpSpPr>
          <a:xfrm>
            <a:off x="0" y="381001"/>
            <a:ext cx="1037850" cy="1016287"/>
            <a:chOff x="0" y="381001"/>
            <a:chExt cx="1037850" cy="1016287"/>
          </a:xfrm>
        </p:grpSpPr>
        <p:sp>
          <p:nvSpPr>
            <p:cNvPr id="347" name="Google Shape;347;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hyperlink" Target="http://drive.google.com/file/d/1DLCGf7Wn1c15j1ULpsk1c4moSjixiHgy/view"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lastminuteengineers.com/arduino-keypad-tutorial/" TargetMode="External"/><Relationship Id="rId4" Type="http://schemas.openxmlformats.org/officeDocument/2006/relationships/hyperlink" Target="https://randomnerdtutorials.com/installing-the-esp32-board-in-arduino-ide-windows-instructions/" TargetMode="External"/><Relationship Id="rId5" Type="http://schemas.openxmlformats.org/officeDocument/2006/relationships/hyperlink" Target="http://beagleboard.org/getting-started" TargetMode="External"/><Relationship Id="rId6" Type="http://schemas.openxmlformats.org/officeDocument/2006/relationships/hyperlink" Target="https://create.arduino.cc/projecthub/glowascii/button-arduino-basics-5ecff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p:cNvSpPr txBox="1"/>
          <p:nvPr>
            <p:ph type="ctrTitle"/>
          </p:nvPr>
        </p:nvSpPr>
        <p:spPr>
          <a:xfrm>
            <a:off x="3537150" y="1074350"/>
            <a:ext cx="5017500" cy="85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latin typeface="Times New Roman"/>
                <a:ea typeface="Times New Roman"/>
                <a:cs typeface="Times New Roman"/>
                <a:sym typeface="Times New Roman"/>
              </a:rPr>
              <a:t>Group 4:</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Raghav Chopra (C0772292)</a:t>
            </a:r>
            <a:endParaRPr sz="2400">
              <a:latin typeface="Times New Roman"/>
              <a:ea typeface="Times New Roman"/>
              <a:cs typeface="Times New Roman"/>
              <a:sym typeface="Times New Roman"/>
            </a:endParaRPr>
          </a:p>
        </p:txBody>
      </p:sp>
      <p:sp>
        <p:nvSpPr>
          <p:cNvPr id="354" name="Google Shape;354;p29"/>
          <p:cNvSpPr txBox="1"/>
          <p:nvPr>
            <p:ph idx="1" type="subTitle"/>
          </p:nvPr>
        </p:nvSpPr>
        <p:spPr>
          <a:xfrm>
            <a:off x="4002000" y="3155925"/>
            <a:ext cx="4552500" cy="127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Project: Iot Based Smart Garage Door Opener </a:t>
            </a:r>
            <a:endParaRPr sz="2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ph type="ctrTitle"/>
          </p:nvPr>
        </p:nvSpPr>
        <p:spPr>
          <a:xfrm>
            <a:off x="619650" y="154950"/>
            <a:ext cx="8313300" cy="6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latin typeface="Times New Roman"/>
                <a:ea typeface="Times New Roman"/>
                <a:cs typeface="Times New Roman"/>
                <a:sym typeface="Times New Roman"/>
              </a:rPr>
              <a:t>Testing of Keypad 4*4 Matrix</a:t>
            </a:r>
            <a:endParaRPr sz="4100">
              <a:latin typeface="Times New Roman"/>
              <a:ea typeface="Times New Roman"/>
              <a:cs typeface="Times New Roman"/>
              <a:sym typeface="Times New Roman"/>
            </a:endParaRPr>
          </a:p>
        </p:txBody>
      </p:sp>
      <p:pic>
        <p:nvPicPr>
          <p:cNvPr id="416" name="Google Shape;416;p38"/>
          <p:cNvPicPr preferRelativeResize="0"/>
          <p:nvPr/>
        </p:nvPicPr>
        <p:blipFill>
          <a:blip r:embed="rId3">
            <a:alphaModFix/>
          </a:blip>
          <a:stretch>
            <a:fillRect/>
          </a:stretch>
        </p:blipFill>
        <p:spPr>
          <a:xfrm>
            <a:off x="152400" y="919750"/>
            <a:ext cx="8780549" cy="4071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9"/>
          <p:cNvSpPr txBox="1"/>
          <p:nvPr>
            <p:ph type="title"/>
          </p:nvPr>
        </p:nvSpPr>
        <p:spPr>
          <a:xfrm>
            <a:off x="1297500" y="465325"/>
            <a:ext cx="7655400" cy="81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TESTING OF ESP32 WIFI MODULE</a:t>
            </a:r>
            <a:endParaRPr b="1">
              <a:latin typeface="Times New Roman"/>
              <a:ea typeface="Times New Roman"/>
              <a:cs typeface="Times New Roman"/>
              <a:sym typeface="Times New Roman"/>
            </a:endParaRPr>
          </a:p>
        </p:txBody>
      </p:sp>
      <p:sp>
        <p:nvSpPr>
          <p:cNvPr id="422" name="Google Shape;422;p39"/>
          <p:cNvSpPr txBox="1"/>
          <p:nvPr>
            <p:ph idx="1" type="body"/>
          </p:nvPr>
        </p:nvSpPr>
        <p:spPr>
          <a:xfrm>
            <a:off x="1297500" y="1315350"/>
            <a:ext cx="70389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latin typeface="Times New Roman"/>
                <a:ea typeface="Times New Roman"/>
                <a:cs typeface="Times New Roman"/>
                <a:sym typeface="Times New Roman"/>
              </a:rPr>
              <a:t>In our project, we are using Beaglebone Black which do not have inbuilt Wifi module therefore, we are using ESP32 for internet services. We will connect ESP32 directly to our laptop. We download libraries of ESP32 in Arduino IDE and then ran a simple program.</a:t>
            </a:r>
            <a:endParaRPr sz="24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0"/>
          <p:cNvSpPr txBox="1"/>
          <p:nvPr>
            <p:ph type="title"/>
          </p:nvPr>
        </p:nvSpPr>
        <p:spPr>
          <a:xfrm>
            <a:off x="1297500" y="99950"/>
            <a:ext cx="7038900" cy="5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Testing of ESP32 with Arduino</a:t>
            </a:r>
            <a:endParaRPr>
              <a:latin typeface="Times New Roman"/>
              <a:ea typeface="Times New Roman"/>
              <a:cs typeface="Times New Roman"/>
              <a:sym typeface="Times New Roman"/>
            </a:endParaRPr>
          </a:p>
        </p:txBody>
      </p:sp>
      <p:sp>
        <p:nvSpPr>
          <p:cNvPr id="428" name="Google Shape;428;p4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429" name="Google Shape;429;p40"/>
          <p:cNvSpPr txBox="1"/>
          <p:nvPr>
            <p:ph idx="1" type="body"/>
          </p:nvPr>
        </p:nvSpPr>
        <p:spPr>
          <a:xfrm>
            <a:off x="4280850" y="1080500"/>
            <a:ext cx="4257300" cy="3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430" name="Google Shape;430;p40"/>
          <p:cNvPicPr preferRelativeResize="0"/>
          <p:nvPr/>
        </p:nvPicPr>
        <p:blipFill>
          <a:blip r:embed="rId3">
            <a:alphaModFix/>
          </a:blip>
          <a:stretch>
            <a:fillRect/>
          </a:stretch>
        </p:blipFill>
        <p:spPr>
          <a:xfrm>
            <a:off x="839275" y="827275"/>
            <a:ext cx="7613326" cy="4112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1"/>
          <p:cNvSpPr txBox="1"/>
          <p:nvPr>
            <p:ph type="title"/>
          </p:nvPr>
        </p:nvSpPr>
        <p:spPr>
          <a:xfrm>
            <a:off x="1297500" y="99950"/>
            <a:ext cx="7038900" cy="5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Testing of ESP32 with Arduino</a:t>
            </a:r>
            <a:endParaRPr>
              <a:latin typeface="Times New Roman"/>
              <a:ea typeface="Times New Roman"/>
              <a:cs typeface="Times New Roman"/>
              <a:sym typeface="Times New Roman"/>
            </a:endParaRPr>
          </a:p>
        </p:txBody>
      </p:sp>
      <p:sp>
        <p:nvSpPr>
          <p:cNvPr id="436" name="Google Shape;436;p4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437" name="Google Shape;437;p41"/>
          <p:cNvSpPr txBox="1"/>
          <p:nvPr>
            <p:ph idx="1" type="body"/>
          </p:nvPr>
        </p:nvSpPr>
        <p:spPr>
          <a:xfrm>
            <a:off x="4280850" y="1080500"/>
            <a:ext cx="4257300" cy="37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438" name="Google Shape;438;p41"/>
          <p:cNvPicPr preferRelativeResize="0"/>
          <p:nvPr/>
        </p:nvPicPr>
        <p:blipFill>
          <a:blip r:embed="rId3">
            <a:alphaModFix/>
          </a:blip>
          <a:stretch>
            <a:fillRect/>
          </a:stretch>
        </p:blipFill>
        <p:spPr>
          <a:xfrm>
            <a:off x="167850" y="827275"/>
            <a:ext cx="8976150" cy="4208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 </a:t>
            </a:r>
            <a:r>
              <a:rPr b="1" lang="en" sz="2700">
                <a:latin typeface="Times New Roman"/>
                <a:ea typeface="Times New Roman"/>
                <a:cs typeface="Times New Roman"/>
                <a:sym typeface="Times New Roman"/>
              </a:rPr>
              <a:t>TESTING OF Push button</a:t>
            </a:r>
            <a:endParaRPr/>
          </a:p>
        </p:txBody>
      </p:sp>
      <p:sp>
        <p:nvSpPr>
          <p:cNvPr id="444" name="Google Shape;444;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Times New Roman"/>
                <a:ea typeface="Times New Roman"/>
                <a:cs typeface="Times New Roman"/>
                <a:sym typeface="Times New Roman"/>
              </a:rPr>
              <a:t>Push button is simply a button which is used to control the some aspect of a process. In our project, we are using the push button in order to disable the buzzer if it beeps for so long or it is not required.</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Connections of </a:t>
            </a:r>
            <a:r>
              <a:rPr b="1" lang="en">
                <a:latin typeface="Times New Roman"/>
                <a:ea typeface="Times New Roman"/>
                <a:cs typeface="Times New Roman"/>
                <a:sym typeface="Times New Roman"/>
              </a:rPr>
              <a:t>Push button</a:t>
            </a:r>
            <a:endParaRPr b="1"/>
          </a:p>
        </p:txBody>
      </p:sp>
      <p:sp>
        <p:nvSpPr>
          <p:cNvPr id="450" name="Google Shape;450;p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Ground of LED to Arduino GND</a:t>
            </a:r>
            <a:endParaRPr sz="2400">
              <a:latin typeface="Times New Roman"/>
              <a:ea typeface="Times New Roman"/>
              <a:cs typeface="Times New Roman"/>
              <a:sym typeface="Times New Roman"/>
            </a:endParaRPr>
          </a:p>
          <a:p>
            <a:pPr indent="0" lvl="0" marL="0" rtl="0" algn="l">
              <a:spcBef>
                <a:spcPts val="1600"/>
              </a:spcBef>
              <a:spcAft>
                <a:spcPts val="0"/>
              </a:spcAft>
              <a:buNone/>
            </a:pPr>
            <a:r>
              <a:rPr lang="en" sz="2400">
                <a:latin typeface="Times New Roman"/>
                <a:ea typeface="Times New Roman"/>
                <a:cs typeface="Times New Roman"/>
                <a:sym typeface="Times New Roman"/>
              </a:rPr>
              <a:t>LED Positive to Arduino pin 13</a:t>
            </a:r>
            <a:endParaRPr sz="2400">
              <a:latin typeface="Times New Roman"/>
              <a:ea typeface="Times New Roman"/>
              <a:cs typeface="Times New Roman"/>
              <a:sym typeface="Times New Roman"/>
            </a:endParaRPr>
          </a:p>
          <a:p>
            <a:pPr indent="0" lvl="0" marL="0" rtl="0" algn="l">
              <a:spcBef>
                <a:spcPts val="1600"/>
              </a:spcBef>
              <a:spcAft>
                <a:spcPts val="0"/>
              </a:spcAft>
              <a:buNone/>
            </a:pPr>
            <a:r>
              <a:rPr lang="en" sz="2400">
                <a:latin typeface="Times New Roman"/>
                <a:ea typeface="Times New Roman"/>
                <a:cs typeface="Times New Roman"/>
                <a:sym typeface="Times New Roman"/>
              </a:rPr>
              <a:t>Arduino digital pin 2 to push button positive</a:t>
            </a:r>
            <a:endParaRPr sz="2400">
              <a:latin typeface="Times New Roman"/>
              <a:ea typeface="Times New Roman"/>
              <a:cs typeface="Times New Roman"/>
              <a:sym typeface="Times New Roman"/>
            </a:endParaRPr>
          </a:p>
          <a:p>
            <a:pPr indent="0" lvl="0" marL="0" rtl="0" algn="l">
              <a:spcBef>
                <a:spcPts val="1600"/>
              </a:spcBef>
              <a:spcAft>
                <a:spcPts val="0"/>
              </a:spcAft>
              <a:buNone/>
            </a:pPr>
            <a:r>
              <a:rPr lang="en" sz="2400">
                <a:latin typeface="Times New Roman"/>
                <a:ea typeface="Times New Roman"/>
                <a:cs typeface="Times New Roman"/>
                <a:sym typeface="Times New Roman"/>
              </a:rPr>
              <a:t>Push button Ground to Arduino Ground</a:t>
            </a:r>
            <a:endParaRPr sz="2400">
              <a:latin typeface="Times New Roman"/>
              <a:ea typeface="Times New Roman"/>
              <a:cs typeface="Times New Roman"/>
              <a:sym typeface="Times New Roman"/>
            </a:endParaRPr>
          </a:p>
          <a:p>
            <a:pPr indent="0" lvl="0" marL="0" rtl="0" algn="l">
              <a:spcBef>
                <a:spcPts val="1600"/>
              </a:spcBef>
              <a:spcAft>
                <a:spcPts val="160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 </a:t>
            </a:r>
            <a:r>
              <a:rPr b="1" lang="en" sz="2700">
                <a:latin typeface="Times New Roman"/>
                <a:ea typeface="Times New Roman"/>
                <a:cs typeface="Times New Roman"/>
                <a:sym typeface="Times New Roman"/>
              </a:rPr>
              <a:t>TESTING OF Push button with Arduino</a:t>
            </a:r>
            <a:endParaRPr/>
          </a:p>
        </p:txBody>
      </p:sp>
      <p:sp>
        <p:nvSpPr>
          <p:cNvPr id="456" name="Google Shape;456;p44"/>
          <p:cNvSpPr txBox="1"/>
          <p:nvPr>
            <p:ph idx="1" type="body"/>
          </p:nvPr>
        </p:nvSpPr>
        <p:spPr>
          <a:xfrm>
            <a:off x="3908575" y="1366800"/>
            <a:ext cx="4927800" cy="332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7" name="Google Shape;457;p44"/>
          <p:cNvPicPr preferRelativeResize="0"/>
          <p:nvPr/>
        </p:nvPicPr>
        <p:blipFill>
          <a:blip r:embed="rId3">
            <a:alphaModFix/>
          </a:blip>
          <a:stretch>
            <a:fillRect/>
          </a:stretch>
        </p:blipFill>
        <p:spPr>
          <a:xfrm>
            <a:off x="83950" y="1307850"/>
            <a:ext cx="3716726" cy="3381024"/>
          </a:xfrm>
          <a:prstGeom prst="rect">
            <a:avLst/>
          </a:prstGeom>
          <a:noFill/>
          <a:ln>
            <a:noFill/>
          </a:ln>
        </p:spPr>
      </p:pic>
      <p:pic>
        <p:nvPicPr>
          <p:cNvPr id="458" name="Google Shape;458;p44" title="push button.MOV">
            <a:hlinkClick r:id="rId4"/>
          </p:cNvPr>
          <p:cNvPicPr preferRelativeResize="0"/>
          <p:nvPr/>
        </p:nvPicPr>
        <p:blipFill>
          <a:blip r:embed="rId5">
            <a:alphaModFix/>
          </a:blip>
          <a:stretch>
            <a:fillRect/>
          </a:stretch>
        </p:blipFill>
        <p:spPr>
          <a:xfrm>
            <a:off x="4086475" y="1360063"/>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 </a:t>
            </a:r>
            <a:r>
              <a:rPr b="1" lang="en" sz="2700">
                <a:latin typeface="Times New Roman"/>
                <a:ea typeface="Times New Roman"/>
                <a:cs typeface="Times New Roman"/>
                <a:sym typeface="Times New Roman"/>
              </a:rPr>
              <a:t>TESTING OF MULTIMETER</a:t>
            </a:r>
            <a:endParaRPr b="1" sz="2700">
              <a:latin typeface="Times New Roman"/>
              <a:ea typeface="Times New Roman"/>
              <a:cs typeface="Times New Roman"/>
              <a:sym typeface="Times New Roman"/>
            </a:endParaRPr>
          </a:p>
        </p:txBody>
      </p:sp>
      <p:sp>
        <p:nvSpPr>
          <p:cNvPr id="464" name="Google Shape;464;p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latin typeface="Times New Roman"/>
                <a:ea typeface="Times New Roman"/>
                <a:cs typeface="Times New Roman"/>
                <a:sym typeface="Times New Roman"/>
              </a:rPr>
              <a:t>Multimeter is a tool which is used to measure the voltage, current and resistance of electrical components. Basically, to check the multimeter is giving the correct reading or not, firstly we need to perform the basic task on the multimeter.</a:t>
            </a:r>
            <a:endParaRPr sz="24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6"/>
          <p:cNvSpPr txBox="1"/>
          <p:nvPr>
            <p:ph type="title"/>
          </p:nvPr>
        </p:nvSpPr>
        <p:spPr>
          <a:xfrm>
            <a:off x="1297500" y="615325"/>
            <a:ext cx="7038900" cy="411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Testing of Multimeter</a:t>
            </a:r>
            <a:endParaRPr sz="26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First step is to connect the red probe to the input slot and the black probe to the common slot and set the center button to the continuity, then connect the ends of two probes with each other. If the multimeter shows 0 value or near to 0 , then the multimeter is good otherwise need to be replaced with the new one.</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TESTING OF MULTIMETER</a:t>
            </a:r>
            <a:endParaRPr sz="2600">
              <a:latin typeface="Times New Roman"/>
              <a:ea typeface="Times New Roman"/>
              <a:cs typeface="Times New Roman"/>
              <a:sym typeface="Times New Roman"/>
            </a:endParaRPr>
          </a:p>
        </p:txBody>
      </p:sp>
      <p:pic>
        <p:nvPicPr>
          <p:cNvPr id="475" name="Google Shape;475;p47"/>
          <p:cNvPicPr preferRelativeResize="0"/>
          <p:nvPr/>
        </p:nvPicPr>
        <p:blipFill>
          <a:blip r:embed="rId3">
            <a:alphaModFix/>
          </a:blip>
          <a:stretch>
            <a:fillRect/>
          </a:stretch>
        </p:blipFill>
        <p:spPr>
          <a:xfrm>
            <a:off x="1195225" y="1307850"/>
            <a:ext cx="7225074" cy="3459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TESTING OF HARDWARE COMPONENTS:</a:t>
            </a:r>
            <a:endParaRPr>
              <a:latin typeface="Times New Roman"/>
              <a:ea typeface="Times New Roman"/>
              <a:cs typeface="Times New Roman"/>
              <a:sym typeface="Times New Roman"/>
            </a:endParaRPr>
          </a:p>
        </p:txBody>
      </p:sp>
      <p:sp>
        <p:nvSpPr>
          <p:cNvPr id="360" name="Google Shape;360;p30"/>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1" name="Google Shape;361;p30"/>
          <p:cNvPicPr preferRelativeResize="0"/>
          <p:nvPr/>
        </p:nvPicPr>
        <p:blipFill>
          <a:blip r:embed="rId3">
            <a:alphaModFix/>
          </a:blip>
          <a:stretch>
            <a:fillRect/>
          </a:stretch>
        </p:blipFill>
        <p:spPr>
          <a:xfrm>
            <a:off x="4186150" y="1514650"/>
            <a:ext cx="4438252" cy="2729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References:</a:t>
            </a:r>
            <a:endParaRPr sz="2600">
              <a:latin typeface="Times New Roman"/>
              <a:ea typeface="Times New Roman"/>
              <a:cs typeface="Times New Roman"/>
              <a:sym typeface="Times New Roman"/>
            </a:endParaRPr>
          </a:p>
        </p:txBody>
      </p:sp>
      <p:sp>
        <p:nvSpPr>
          <p:cNvPr id="481" name="Google Shape;481;p48"/>
          <p:cNvSpPr txBox="1"/>
          <p:nvPr>
            <p:ph idx="1" type="body"/>
          </p:nvPr>
        </p:nvSpPr>
        <p:spPr>
          <a:xfrm>
            <a:off x="1297500" y="935175"/>
            <a:ext cx="7038900" cy="3543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Retrieved from Last Minute Engineers, URL: </a:t>
            </a:r>
            <a:r>
              <a:rPr lang="en" sz="1400" u="sng">
                <a:solidFill>
                  <a:schemeClr val="hlink"/>
                </a:solidFill>
                <a:latin typeface="Times New Roman"/>
                <a:ea typeface="Times New Roman"/>
                <a:cs typeface="Times New Roman"/>
                <a:sym typeface="Times New Roman"/>
                <a:hlinkClick r:id="rId3"/>
              </a:rPr>
              <a:t>https://lastminuteengineers.com/arduino-keypad-tutorial/</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ESP32 module- Retrieved from Random Nerd Tutorials, URL: </a:t>
            </a:r>
            <a:r>
              <a:rPr lang="en" sz="1400" u="sng">
                <a:solidFill>
                  <a:schemeClr val="hlink"/>
                </a:solidFill>
                <a:latin typeface="Times New Roman"/>
                <a:ea typeface="Times New Roman"/>
                <a:cs typeface="Times New Roman"/>
                <a:sym typeface="Times New Roman"/>
                <a:hlinkClick r:id="rId4"/>
              </a:rPr>
              <a:t>https://randomnerdtutorials.com/installing-the-esp32-board-in-arduino-ide-windows-instructions/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Beaglebone black- Retrieved from, beagleboard.org URL:</a:t>
            </a:r>
            <a:r>
              <a:rPr lang="en" sz="1400" u="sng">
                <a:solidFill>
                  <a:schemeClr val="hlink"/>
                </a:solidFill>
                <a:latin typeface="Times New Roman"/>
                <a:ea typeface="Times New Roman"/>
                <a:cs typeface="Times New Roman"/>
                <a:sym typeface="Times New Roman"/>
                <a:hlinkClick r:id="rId5"/>
              </a:rPr>
              <a:t>http://beagleboard.org/getting-started</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Push Button- Retrieved from, Project hub, URL:</a:t>
            </a:r>
            <a:r>
              <a:rPr lang="en" sz="14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https://create.arduino.cc/projecthub/glowascii/button-arduino-basics-5ecffc</a:t>
            </a:r>
            <a:endParaRPr sz="1400">
              <a:latin typeface="Times New Roman"/>
              <a:ea typeface="Times New Roman"/>
              <a:cs typeface="Times New Roman"/>
              <a:sym typeface="Times New Roman"/>
            </a:endParaRPr>
          </a:p>
          <a:p>
            <a:pPr indent="0" lvl="0" marL="914400" rtl="0" algn="l">
              <a:spcBef>
                <a:spcPts val="1200"/>
              </a:spcBef>
              <a:spcAft>
                <a:spcPts val="0"/>
              </a:spcAft>
              <a:buNone/>
            </a:pPr>
            <a:r>
              <a:t/>
            </a:r>
            <a:endParaRPr sz="1400">
              <a:latin typeface="Times New Roman"/>
              <a:ea typeface="Times New Roman"/>
              <a:cs typeface="Times New Roman"/>
              <a:sym typeface="Times New Roman"/>
            </a:endParaRPr>
          </a:p>
          <a:p>
            <a:pPr indent="0" lvl="0" marL="914400" rtl="0" algn="l">
              <a:spcBef>
                <a:spcPts val="1200"/>
              </a:spcBef>
              <a:spcAft>
                <a:spcPts val="0"/>
              </a:spcAft>
              <a:buNone/>
            </a:pPr>
            <a:r>
              <a:t/>
            </a:r>
            <a:endParaRPr sz="1400">
              <a:latin typeface="Times New Roman"/>
              <a:ea typeface="Times New Roman"/>
              <a:cs typeface="Times New Roman"/>
              <a:sym typeface="Times New Roman"/>
            </a:endParaRPr>
          </a:p>
          <a:p>
            <a:pPr indent="0" lvl="0" marL="914400" rtl="0" algn="l">
              <a:spcBef>
                <a:spcPts val="1200"/>
              </a:spcBef>
              <a:spcAft>
                <a:spcPts val="12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1"/>
          <p:cNvSpPr txBox="1"/>
          <p:nvPr>
            <p:ph idx="2" type="body"/>
          </p:nvPr>
        </p:nvSpPr>
        <p:spPr>
          <a:xfrm>
            <a:off x="1278100" y="440525"/>
            <a:ext cx="7028400" cy="4168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2410">
                <a:latin typeface="Times New Roman"/>
                <a:ea typeface="Times New Roman"/>
                <a:cs typeface="Times New Roman"/>
                <a:sym typeface="Times New Roman"/>
              </a:rPr>
              <a:t>Content: Testing Of </a:t>
            </a:r>
            <a:r>
              <a:rPr lang="en" sz="2410">
                <a:latin typeface="Times New Roman"/>
                <a:ea typeface="Times New Roman"/>
                <a:cs typeface="Times New Roman"/>
                <a:sym typeface="Times New Roman"/>
              </a:rPr>
              <a:t>Hardware Components</a:t>
            </a:r>
            <a:endParaRPr sz="1900">
              <a:latin typeface="Times New Roman"/>
              <a:ea typeface="Times New Roman"/>
              <a:cs typeface="Times New Roman"/>
              <a:sym typeface="Times New Roman"/>
            </a:endParaRPr>
          </a:p>
          <a:p>
            <a:pPr indent="-349250" lvl="0" marL="457200" rtl="0" algn="l">
              <a:lnSpc>
                <a:spcPct val="95000"/>
              </a:lnSpc>
              <a:spcBef>
                <a:spcPts val="1200"/>
              </a:spcBef>
              <a:spcAft>
                <a:spcPts val="0"/>
              </a:spcAft>
              <a:buSzPts val="1900"/>
              <a:buFont typeface="Times New Roman"/>
              <a:buChar char="●"/>
            </a:pPr>
            <a:r>
              <a:rPr lang="en" sz="1900">
                <a:latin typeface="Times New Roman"/>
                <a:ea typeface="Times New Roman"/>
                <a:cs typeface="Times New Roman"/>
                <a:sym typeface="Times New Roman"/>
              </a:rPr>
              <a:t>BeagleBone Black</a:t>
            </a:r>
            <a:endParaRPr sz="1900">
              <a:latin typeface="Times New Roman"/>
              <a:ea typeface="Times New Roman"/>
              <a:cs typeface="Times New Roman"/>
              <a:sym typeface="Times New Roman"/>
            </a:endParaRPr>
          </a:p>
          <a:p>
            <a:pPr indent="0" lvl="0" marL="457200" rtl="0" algn="l">
              <a:lnSpc>
                <a:spcPct val="95000"/>
              </a:lnSpc>
              <a:spcBef>
                <a:spcPts val="1200"/>
              </a:spcBef>
              <a:spcAft>
                <a:spcPts val="0"/>
              </a:spcAft>
              <a:buSzPts val="935"/>
              <a:buNone/>
            </a:pPr>
            <a:r>
              <a:t/>
            </a:r>
            <a:endParaRPr sz="1900">
              <a:latin typeface="Times New Roman"/>
              <a:ea typeface="Times New Roman"/>
              <a:cs typeface="Times New Roman"/>
              <a:sym typeface="Times New Roman"/>
            </a:endParaRPr>
          </a:p>
          <a:p>
            <a:pPr indent="-349250" lvl="0" marL="457200" rtl="0" algn="l">
              <a:lnSpc>
                <a:spcPct val="95000"/>
              </a:lnSpc>
              <a:spcBef>
                <a:spcPts val="1200"/>
              </a:spcBef>
              <a:spcAft>
                <a:spcPts val="0"/>
              </a:spcAft>
              <a:buSzPts val="1900"/>
              <a:buFont typeface="Times New Roman"/>
              <a:buChar char="●"/>
            </a:pPr>
            <a:r>
              <a:rPr lang="en" sz="1900">
                <a:latin typeface="Times New Roman"/>
                <a:ea typeface="Times New Roman"/>
                <a:cs typeface="Times New Roman"/>
                <a:sym typeface="Times New Roman"/>
              </a:rPr>
              <a:t>Keypad 4*4 matrix</a:t>
            </a:r>
            <a:endParaRPr sz="1900">
              <a:latin typeface="Times New Roman"/>
              <a:ea typeface="Times New Roman"/>
              <a:cs typeface="Times New Roman"/>
              <a:sym typeface="Times New Roman"/>
            </a:endParaRPr>
          </a:p>
          <a:p>
            <a:pPr indent="0" lvl="0" marL="457200" rtl="0" algn="l">
              <a:lnSpc>
                <a:spcPct val="95000"/>
              </a:lnSpc>
              <a:spcBef>
                <a:spcPts val="1200"/>
              </a:spcBef>
              <a:spcAft>
                <a:spcPts val="0"/>
              </a:spcAft>
              <a:buSzPts val="935"/>
              <a:buNone/>
            </a:pPr>
            <a:r>
              <a:t/>
            </a:r>
            <a:endParaRPr sz="1900">
              <a:latin typeface="Times New Roman"/>
              <a:ea typeface="Times New Roman"/>
              <a:cs typeface="Times New Roman"/>
              <a:sym typeface="Times New Roman"/>
            </a:endParaRPr>
          </a:p>
          <a:p>
            <a:pPr indent="-349250" lvl="0" marL="457200" rtl="0" algn="l">
              <a:lnSpc>
                <a:spcPct val="95000"/>
              </a:lnSpc>
              <a:spcBef>
                <a:spcPts val="1200"/>
              </a:spcBef>
              <a:spcAft>
                <a:spcPts val="0"/>
              </a:spcAft>
              <a:buSzPts val="1900"/>
              <a:buFont typeface="Times New Roman"/>
              <a:buChar char="●"/>
            </a:pPr>
            <a:r>
              <a:rPr lang="en" sz="1900">
                <a:latin typeface="Times New Roman"/>
                <a:ea typeface="Times New Roman"/>
                <a:cs typeface="Times New Roman"/>
                <a:sym typeface="Times New Roman"/>
              </a:rPr>
              <a:t>ESP32 wifi Module</a:t>
            </a:r>
            <a:endParaRPr sz="1900">
              <a:latin typeface="Times New Roman"/>
              <a:ea typeface="Times New Roman"/>
              <a:cs typeface="Times New Roman"/>
              <a:sym typeface="Times New Roman"/>
            </a:endParaRPr>
          </a:p>
          <a:p>
            <a:pPr indent="0" lvl="0" marL="457200" rtl="0" algn="l">
              <a:lnSpc>
                <a:spcPct val="95000"/>
              </a:lnSpc>
              <a:spcBef>
                <a:spcPts val="1200"/>
              </a:spcBef>
              <a:spcAft>
                <a:spcPts val="0"/>
              </a:spcAft>
              <a:buSzPts val="935"/>
              <a:buNone/>
            </a:pPr>
            <a:r>
              <a:t/>
            </a:r>
            <a:endParaRPr sz="1900">
              <a:latin typeface="Times New Roman"/>
              <a:ea typeface="Times New Roman"/>
              <a:cs typeface="Times New Roman"/>
              <a:sym typeface="Times New Roman"/>
            </a:endParaRPr>
          </a:p>
          <a:p>
            <a:pPr indent="-349250" lvl="0" marL="457200" rtl="0" algn="l">
              <a:lnSpc>
                <a:spcPct val="95000"/>
              </a:lnSpc>
              <a:spcBef>
                <a:spcPts val="1200"/>
              </a:spcBef>
              <a:spcAft>
                <a:spcPts val="0"/>
              </a:spcAft>
              <a:buSzPts val="1900"/>
              <a:buFont typeface="Times New Roman"/>
              <a:buChar char="●"/>
            </a:pPr>
            <a:r>
              <a:rPr lang="en" sz="1900">
                <a:latin typeface="Times New Roman"/>
                <a:ea typeface="Times New Roman"/>
                <a:cs typeface="Times New Roman"/>
                <a:sym typeface="Times New Roman"/>
              </a:rPr>
              <a:t>Multimeter</a:t>
            </a:r>
            <a:endParaRPr sz="1900">
              <a:latin typeface="Times New Roman"/>
              <a:ea typeface="Times New Roman"/>
              <a:cs typeface="Times New Roman"/>
              <a:sym typeface="Times New Roman"/>
            </a:endParaRPr>
          </a:p>
          <a:p>
            <a:pPr indent="0" lvl="0" marL="457200" rtl="0" algn="l">
              <a:lnSpc>
                <a:spcPct val="95000"/>
              </a:lnSpc>
              <a:spcBef>
                <a:spcPts val="1200"/>
              </a:spcBef>
              <a:spcAft>
                <a:spcPts val="0"/>
              </a:spcAft>
              <a:buNone/>
            </a:pPr>
            <a:r>
              <a:t/>
            </a:r>
            <a:endParaRPr sz="1900">
              <a:latin typeface="Times New Roman"/>
              <a:ea typeface="Times New Roman"/>
              <a:cs typeface="Times New Roman"/>
              <a:sym typeface="Times New Roman"/>
            </a:endParaRPr>
          </a:p>
          <a:p>
            <a:pPr indent="-349250" lvl="0" marL="457200" rtl="0" algn="l">
              <a:lnSpc>
                <a:spcPct val="95000"/>
              </a:lnSpc>
              <a:spcBef>
                <a:spcPts val="1200"/>
              </a:spcBef>
              <a:spcAft>
                <a:spcPts val="0"/>
              </a:spcAft>
              <a:buSzPts val="1900"/>
              <a:buFont typeface="Times New Roman"/>
              <a:buChar char="●"/>
            </a:pPr>
            <a:r>
              <a:rPr lang="en" sz="1900">
                <a:latin typeface="Times New Roman"/>
                <a:ea typeface="Times New Roman"/>
                <a:cs typeface="Times New Roman"/>
                <a:sym typeface="Times New Roman"/>
              </a:rPr>
              <a:t>Push button</a:t>
            </a:r>
            <a:endParaRPr sz="1900">
              <a:latin typeface="Times New Roman"/>
              <a:ea typeface="Times New Roman"/>
              <a:cs typeface="Times New Roman"/>
              <a:sym typeface="Times New Roman"/>
            </a:endParaRPr>
          </a:p>
          <a:p>
            <a:pPr indent="0" lvl="0" marL="457200" rtl="0" algn="l">
              <a:lnSpc>
                <a:spcPct val="95000"/>
              </a:lnSpc>
              <a:spcBef>
                <a:spcPts val="1200"/>
              </a:spcBef>
              <a:spcAft>
                <a:spcPts val="0"/>
              </a:spcAft>
              <a:buNone/>
            </a:pPr>
            <a:r>
              <a:t/>
            </a:r>
            <a:endParaRPr sz="190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900">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t/>
            </a:r>
            <a:endParaRPr sz="19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TESTING BEAGLEBONE BLACK</a:t>
            </a:r>
            <a:endParaRPr b="1">
              <a:latin typeface="Times New Roman"/>
              <a:ea typeface="Times New Roman"/>
              <a:cs typeface="Times New Roman"/>
              <a:sym typeface="Times New Roman"/>
            </a:endParaRPr>
          </a:p>
        </p:txBody>
      </p:sp>
      <p:sp>
        <p:nvSpPr>
          <p:cNvPr id="372" name="Google Shape;372;p32"/>
          <p:cNvSpPr txBox="1"/>
          <p:nvPr>
            <p:ph idx="1" type="body"/>
          </p:nvPr>
        </p:nvSpPr>
        <p:spPr>
          <a:xfrm>
            <a:off x="1007225" y="1567550"/>
            <a:ext cx="36936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Connected the beaglebone black to the laptop using a USB connector.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Log in as debian@beaglebone using ssh debian@192.168.7.2 command on the terminal and its password is temppwd.</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Check the linux kernel by using the command uname -a. </a:t>
            </a:r>
            <a:endParaRPr sz="1600">
              <a:latin typeface="Times New Roman"/>
              <a:ea typeface="Times New Roman"/>
              <a:cs typeface="Times New Roman"/>
              <a:sym typeface="Times New Roman"/>
            </a:endParaRPr>
          </a:p>
        </p:txBody>
      </p:sp>
      <p:sp>
        <p:nvSpPr>
          <p:cNvPr id="373" name="Google Shape;373;p32"/>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4" name="Google Shape;374;p32"/>
          <p:cNvPicPr preferRelativeResize="0"/>
          <p:nvPr/>
        </p:nvPicPr>
        <p:blipFill>
          <a:blip r:embed="rId3">
            <a:alphaModFix/>
          </a:blip>
          <a:stretch>
            <a:fillRect/>
          </a:stretch>
        </p:blipFill>
        <p:spPr>
          <a:xfrm>
            <a:off x="4933225" y="1256050"/>
            <a:ext cx="3403200" cy="3534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3"/>
          <p:cNvSpPr txBox="1"/>
          <p:nvPr>
            <p:ph type="title"/>
          </p:nvPr>
        </p:nvSpPr>
        <p:spPr>
          <a:xfrm>
            <a:off x="1074175" y="240625"/>
            <a:ext cx="6754500" cy="710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900">
                <a:latin typeface="Times New Roman"/>
                <a:ea typeface="Times New Roman"/>
                <a:cs typeface="Times New Roman"/>
                <a:sym typeface="Times New Roman"/>
              </a:rPr>
              <a:t>Testing Beaglebone Black</a:t>
            </a:r>
            <a:endParaRPr sz="2900">
              <a:latin typeface="Times New Roman"/>
              <a:ea typeface="Times New Roman"/>
              <a:cs typeface="Times New Roman"/>
              <a:sym typeface="Times New Roman"/>
            </a:endParaRPr>
          </a:p>
        </p:txBody>
      </p:sp>
      <p:pic>
        <p:nvPicPr>
          <p:cNvPr id="380" name="Google Shape;380;p33"/>
          <p:cNvPicPr preferRelativeResize="0"/>
          <p:nvPr/>
        </p:nvPicPr>
        <p:blipFill>
          <a:blip r:embed="rId3">
            <a:alphaModFix/>
          </a:blip>
          <a:stretch>
            <a:fillRect/>
          </a:stretch>
        </p:blipFill>
        <p:spPr>
          <a:xfrm>
            <a:off x="182875" y="951025"/>
            <a:ext cx="8690275" cy="4007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4"/>
          <p:cNvSpPr txBox="1"/>
          <p:nvPr>
            <p:ph type="title"/>
          </p:nvPr>
        </p:nvSpPr>
        <p:spPr>
          <a:xfrm>
            <a:off x="1050125" y="351950"/>
            <a:ext cx="7655400" cy="81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700">
                <a:latin typeface="Times New Roman"/>
                <a:ea typeface="Times New Roman"/>
                <a:cs typeface="Times New Roman"/>
                <a:sym typeface="Times New Roman"/>
              </a:rPr>
              <a:t>TESTING KEYPAD 4*4 MATRIX</a:t>
            </a:r>
            <a:endParaRPr b="1" sz="2700">
              <a:latin typeface="Times New Roman"/>
              <a:ea typeface="Times New Roman"/>
              <a:cs typeface="Times New Roman"/>
              <a:sym typeface="Times New Roman"/>
            </a:endParaRPr>
          </a:p>
        </p:txBody>
      </p:sp>
      <p:sp>
        <p:nvSpPr>
          <p:cNvPr id="386" name="Google Shape;386;p34"/>
          <p:cNvSpPr txBox="1"/>
          <p:nvPr>
            <p:ph idx="1" type="body"/>
          </p:nvPr>
        </p:nvSpPr>
        <p:spPr>
          <a:xfrm>
            <a:off x="1297500" y="2161525"/>
            <a:ext cx="7038900" cy="231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latin typeface="Times New Roman"/>
                <a:ea typeface="Times New Roman"/>
                <a:cs typeface="Times New Roman"/>
                <a:sym typeface="Times New Roman"/>
              </a:rPr>
              <a:t>In our project, we are using keypad for entering the password at the time of door opening and closing and this component is interfaced with arduino.</a:t>
            </a:r>
            <a:endParaRPr sz="24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5"/>
          <p:cNvSpPr txBox="1"/>
          <p:nvPr>
            <p:ph type="title"/>
          </p:nvPr>
        </p:nvSpPr>
        <p:spPr>
          <a:xfrm>
            <a:off x="1297500" y="393750"/>
            <a:ext cx="7649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Connections of Keypad with Arduino for testing</a:t>
            </a:r>
            <a:endParaRPr>
              <a:latin typeface="Times New Roman"/>
              <a:ea typeface="Times New Roman"/>
              <a:cs typeface="Times New Roman"/>
              <a:sym typeface="Times New Roman"/>
            </a:endParaRPr>
          </a:p>
        </p:txBody>
      </p:sp>
      <p:sp>
        <p:nvSpPr>
          <p:cNvPr id="392" name="Google Shape;392;p35"/>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393" name="Google Shape;393;p35"/>
          <p:cNvSpPr txBox="1"/>
          <p:nvPr>
            <p:ph idx="1" type="body"/>
          </p:nvPr>
        </p:nvSpPr>
        <p:spPr>
          <a:xfrm>
            <a:off x="1179650" y="1354150"/>
            <a:ext cx="7315200" cy="33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rgbClr val="FFFFFF"/>
              </a:solidFill>
              <a:latin typeface="Times New Roman"/>
              <a:ea typeface="Times New Roman"/>
              <a:cs typeface="Times New Roman"/>
              <a:sym typeface="Times New Roman"/>
            </a:endParaRPr>
          </a:p>
          <a:p>
            <a:pPr indent="457200" lvl="0" marL="0" rtl="0" algn="l">
              <a:spcBef>
                <a:spcPts val="1600"/>
              </a:spcBef>
              <a:spcAft>
                <a:spcPts val="0"/>
              </a:spcAft>
              <a:buNone/>
            </a:pPr>
            <a:r>
              <a:rPr b="1" lang="en" sz="1900" u="sng">
                <a:solidFill>
                  <a:srgbClr val="FFFFFF"/>
                </a:solidFill>
                <a:latin typeface="Times New Roman"/>
                <a:ea typeface="Times New Roman"/>
                <a:cs typeface="Times New Roman"/>
                <a:sym typeface="Times New Roman"/>
              </a:rPr>
              <a:t>Keypad</a:t>
            </a:r>
            <a:r>
              <a:rPr lang="en" sz="1900">
                <a:solidFill>
                  <a:srgbClr val="FFFFFF"/>
                </a:solidFill>
                <a:latin typeface="Times New Roman"/>
                <a:ea typeface="Times New Roman"/>
                <a:cs typeface="Times New Roman"/>
                <a:sym typeface="Times New Roman"/>
              </a:rPr>
              <a:t>							</a:t>
            </a:r>
            <a:r>
              <a:rPr b="1" lang="en" sz="1900" u="sng">
                <a:solidFill>
                  <a:srgbClr val="FFFFFF"/>
                </a:solidFill>
                <a:latin typeface="Times New Roman"/>
                <a:ea typeface="Times New Roman"/>
                <a:cs typeface="Times New Roman"/>
                <a:sym typeface="Times New Roman"/>
              </a:rPr>
              <a:t>Arduino</a:t>
            </a:r>
            <a:endParaRPr b="1" sz="1900" u="sng">
              <a:solidFill>
                <a:srgbClr val="FFFFFF"/>
              </a:solidFill>
              <a:latin typeface="Times New Roman"/>
              <a:ea typeface="Times New Roman"/>
              <a:cs typeface="Times New Roman"/>
              <a:sym typeface="Times New Roman"/>
            </a:endParaRPr>
          </a:p>
          <a:p>
            <a:pPr indent="457200" lvl="0" marL="0" rtl="0" algn="l">
              <a:spcBef>
                <a:spcPts val="1600"/>
              </a:spcBef>
              <a:spcAft>
                <a:spcPts val="0"/>
              </a:spcAft>
              <a:buNone/>
            </a:pPr>
            <a:r>
              <a:rPr lang="en" sz="1900">
                <a:solidFill>
                  <a:srgbClr val="FFFFFF"/>
                </a:solidFill>
                <a:latin typeface="Times New Roman"/>
                <a:ea typeface="Times New Roman"/>
                <a:cs typeface="Times New Roman"/>
                <a:sym typeface="Times New Roman"/>
              </a:rPr>
              <a:t>Ground 							Ground</a:t>
            </a:r>
            <a:endParaRPr sz="1900">
              <a:solidFill>
                <a:srgbClr val="FFFFFF"/>
              </a:solidFill>
              <a:latin typeface="Times New Roman"/>
              <a:ea typeface="Times New Roman"/>
              <a:cs typeface="Times New Roman"/>
              <a:sym typeface="Times New Roman"/>
            </a:endParaRPr>
          </a:p>
          <a:p>
            <a:pPr indent="457200" lvl="0" marL="0" rtl="0" algn="l">
              <a:spcBef>
                <a:spcPts val="1600"/>
              </a:spcBef>
              <a:spcAft>
                <a:spcPts val="0"/>
              </a:spcAft>
              <a:buNone/>
            </a:pPr>
            <a:r>
              <a:rPr lang="en" sz="1900">
                <a:solidFill>
                  <a:srgbClr val="FFFFFF"/>
                </a:solidFill>
                <a:latin typeface="Times New Roman"/>
                <a:ea typeface="Times New Roman"/>
                <a:cs typeface="Times New Roman"/>
                <a:sym typeface="Times New Roman"/>
              </a:rPr>
              <a:t>VCC							  5V</a:t>
            </a:r>
            <a:endParaRPr sz="1900">
              <a:solidFill>
                <a:srgbClr val="FFFFFF"/>
              </a:solidFill>
              <a:latin typeface="Times New Roman"/>
              <a:ea typeface="Times New Roman"/>
              <a:cs typeface="Times New Roman"/>
              <a:sym typeface="Times New Roman"/>
            </a:endParaRPr>
          </a:p>
          <a:p>
            <a:pPr indent="457200" lvl="0" marL="0" rtl="0" algn="l">
              <a:spcBef>
                <a:spcPts val="1600"/>
              </a:spcBef>
              <a:spcAft>
                <a:spcPts val="0"/>
              </a:spcAft>
              <a:buNone/>
            </a:pPr>
            <a:r>
              <a:rPr lang="en" sz="1900">
                <a:solidFill>
                  <a:srgbClr val="FFFFFF"/>
                </a:solidFill>
                <a:latin typeface="Times New Roman"/>
                <a:ea typeface="Times New Roman"/>
                <a:cs typeface="Times New Roman"/>
                <a:sym typeface="Times New Roman"/>
              </a:rPr>
              <a:t>Row Pins						  Pins (9, 8, 7, 6)</a:t>
            </a:r>
            <a:endParaRPr sz="1900">
              <a:solidFill>
                <a:srgbClr val="FFFFFF"/>
              </a:solidFill>
              <a:latin typeface="Times New Roman"/>
              <a:ea typeface="Times New Roman"/>
              <a:cs typeface="Times New Roman"/>
              <a:sym typeface="Times New Roman"/>
            </a:endParaRPr>
          </a:p>
          <a:p>
            <a:pPr indent="457200" lvl="0" marL="0" rtl="0" algn="l">
              <a:spcBef>
                <a:spcPts val="1600"/>
              </a:spcBef>
              <a:spcAft>
                <a:spcPts val="0"/>
              </a:spcAft>
              <a:buNone/>
            </a:pPr>
            <a:r>
              <a:rPr lang="en" sz="1900">
                <a:latin typeface="Times New Roman"/>
                <a:ea typeface="Times New Roman"/>
                <a:cs typeface="Times New Roman"/>
                <a:sym typeface="Times New Roman"/>
              </a:rPr>
              <a:t>Column Pins						 Pins (5, 4, 3, 2)</a:t>
            </a:r>
            <a:endParaRPr sz="19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700">
              <a:solidFill>
                <a:srgbClr val="FFFFFF"/>
              </a:solidFill>
            </a:endParaRPr>
          </a:p>
        </p:txBody>
      </p:sp>
      <p:cxnSp>
        <p:nvCxnSpPr>
          <p:cNvPr id="394" name="Google Shape;394;p35"/>
          <p:cNvCxnSpPr/>
          <p:nvPr/>
        </p:nvCxnSpPr>
        <p:spPr>
          <a:xfrm>
            <a:off x="2579375" y="2718375"/>
            <a:ext cx="2647800" cy="39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35"/>
          <p:cNvCxnSpPr/>
          <p:nvPr/>
        </p:nvCxnSpPr>
        <p:spPr>
          <a:xfrm flipH="1" rot="10800000">
            <a:off x="2860850" y="3748175"/>
            <a:ext cx="2554800" cy="129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35"/>
          <p:cNvCxnSpPr/>
          <p:nvPr/>
        </p:nvCxnSpPr>
        <p:spPr>
          <a:xfrm>
            <a:off x="2700200" y="3236650"/>
            <a:ext cx="2645400" cy="69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p35"/>
          <p:cNvCxnSpPr/>
          <p:nvPr/>
        </p:nvCxnSpPr>
        <p:spPr>
          <a:xfrm>
            <a:off x="3107650" y="4300350"/>
            <a:ext cx="2178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Times New Roman"/>
                <a:ea typeface="Times New Roman"/>
                <a:cs typeface="Times New Roman"/>
                <a:sym typeface="Times New Roman"/>
              </a:rPr>
              <a:t>Testing of Keypad 4*4 matrix</a:t>
            </a:r>
            <a:endParaRPr sz="2800">
              <a:latin typeface="Times New Roman"/>
              <a:ea typeface="Times New Roman"/>
              <a:cs typeface="Times New Roman"/>
              <a:sym typeface="Times New Roman"/>
            </a:endParaRPr>
          </a:p>
        </p:txBody>
      </p:sp>
      <p:pic>
        <p:nvPicPr>
          <p:cNvPr id="403" name="Google Shape;403;p36"/>
          <p:cNvPicPr preferRelativeResize="0"/>
          <p:nvPr/>
        </p:nvPicPr>
        <p:blipFill>
          <a:blip r:embed="rId3">
            <a:alphaModFix/>
          </a:blip>
          <a:stretch>
            <a:fillRect/>
          </a:stretch>
        </p:blipFill>
        <p:spPr>
          <a:xfrm rot="5400000">
            <a:off x="4668050" y="1080500"/>
            <a:ext cx="3870100" cy="3724500"/>
          </a:xfrm>
          <a:prstGeom prst="rect">
            <a:avLst/>
          </a:prstGeom>
          <a:noFill/>
          <a:ln>
            <a:noFill/>
          </a:ln>
        </p:spPr>
      </p:pic>
      <p:sp>
        <p:nvSpPr>
          <p:cNvPr id="404" name="Google Shape;404;p36"/>
          <p:cNvSpPr txBox="1"/>
          <p:nvPr>
            <p:ph idx="2" type="body"/>
          </p:nvPr>
        </p:nvSpPr>
        <p:spPr>
          <a:xfrm>
            <a:off x="641725" y="1116150"/>
            <a:ext cx="3870000" cy="368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Connected Arduino directly to the laptop via USB cable.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Jumper wires has been used to connect the rows and columns of keypad to the arduino.</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Then keypad libraries has been installed in arduino ide.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After that we ran a simple program to test it.</a:t>
            </a:r>
            <a:endParaRPr sz="18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7"/>
          <p:cNvSpPr txBox="1"/>
          <p:nvPr>
            <p:ph type="ctrTitle"/>
          </p:nvPr>
        </p:nvSpPr>
        <p:spPr>
          <a:xfrm>
            <a:off x="1231042" y="119075"/>
            <a:ext cx="66831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Testing of Keypad 4*4 matrix</a:t>
            </a:r>
            <a:endParaRPr>
              <a:latin typeface="Times New Roman"/>
              <a:ea typeface="Times New Roman"/>
              <a:cs typeface="Times New Roman"/>
              <a:sym typeface="Times New Roman"/>
            </a:endParaRPr>
          </a:p>
        </p:txBody>
      </p:sp>
      <p:pic>
        <p:nvPicPr>
          <p:cNvPr id="410" name="Google Shape;410;p37"/>
          <p:cNvPicPr preferRelativeResize="0"/>
          <p:nvPr/>
        </p:nvPicPr>
        <p:blipFill>
          <a:blip r:embed="rId3">
            <a:alphaModFix/>
          </a:blip>
          <a:stretch>
            <a:fillRect/>
          </a:stretch>
        </p:blipFill>
        <p:spPr>
          <a:xfrm>
            <a:off x="152400" y="855425"/>
            <a:ext cx="8840376" cy="4135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